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6" r:id="rId11"/>
    <p:sldId id="267" r:id="rId12"/>
    <p:sldId id="268" r:id="rId13"/>
    <p:sldId id="269" r:id="rId14"/>
    <p:sldId id="275" r:id="rId15"/>
    <p:sldId id="271" r:id="rId16"/>
    <p:sldId id="272" r:id="rId17"/>
    <p:sldId id="273" r:id="rId18"/>
    <p:sldId id="274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5B2F817-FF11-415A-9948-CDF836E48765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B3F335-9FD8-473F-8988-2E592D694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3993F-653B-4455-A5F9-BE051B4787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3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Cordia New" pitchFamily="34" charset="-34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7C18F7-08E6-49C9-BA55-D3CB31C3512A}" type="slidenum">
              <a:rPr lang="th-TH" smtClean="0"/>
              <a:pPr/>
              <a:t>3</a:t>
            </a:fld>
            <a:endParaRPr lang="th-TH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11/17/2010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D0A5-C809-4C8C-9F70-A2D683D92069}" type="datetimeFigureOut">
              <a:rPr lang="en-US" smtClean="0"/>
              <a:pPr/>
              <a:t>21-Jul-15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407E-4EEC-4197-99D6-528B9FADF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1.jpe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he Waffle\Picture\The Waffle\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D:\The Waffle\Picture\The Waffle\no. 1 Franch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5524"/>
            <a:ext cx="5000660" cy="413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opy of GMP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5500702"/>
            <a:ext cx="738609" cy="642942"/>
          </a:xfrm>
          <a:prstGeom prst="rect">
            <a:avLst/>
          </a:prstGeom>
        </p:spPr>
      </p:pic>
      <p:pic>
        <p:nvPicPr>
          <p:cNvPr id="8" name="Picture 7" descr="HACCP logo 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5487367"/>
            <a:ext cx="753929" cy="656277"/>
          </a:xfrm>
          <a:prstGeom prst="rect">
            <a:avLst/>
          </a:prstGeom>
        </p:spPr>
      </p:pic>
      <p:pic>
        <p:nvPicPr>
          <p:cNvPr id="9" name="Picture 8" descr="Franchise%20Stand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5483754"/>
            <a:ext cx="428628" cy="648300"/>
          </a:xfrm>
          <a:prstGeom prst="rect">
            <a:avLst/>
          </a:prstGeom>
        </p:spPr>
      </p:pic>
      <p:pic>
        <p:nvPicPr>
          <p:cNvPr id="10" name="Picture 9" descr="HPoster.jpg"/>
          <p:cNvPicPr>
            <a:picLocks noChangeAspect="1"/>
          </p:cNvPicPr>
          <p:nvPr/>
        </p:nvPicPr>
        <p:blipFill>
          <a:blip r:embed="rId8" cstate="print"/>
          <a:srcRect l="4609" t="17021" r="68047" b="7876"/>
          <a:stretch>
            <a:fillRect/>
          </a:stretch>
        </p:blipFill>
        <p:spPr>
          <a:xfrm>
            <a:off x="6500826" y="5486415"/>
            <a:ext cx="1000132" cy="657229"/>
          </a:xfrm>
          <a:prstGeom prst="rect">
            <a:avLst/>
          </a:prstGeom>
        </p:spPr>
      </p:pic>
      <p:pic>
        <p:nvPicPr>
          <p:cNvPr id="11" name="Picture 10" descr="Sme 3.gif"/>
          <p:cNvPicPr/>
          <p:nvPr/>
        </p:nvPicPr>
        <p:blipFill>
          <a:blip r:embed="rId9" cstate="print"/>
          <a:srcRect l="12173" t="9851" r="22360" b="9480"/>
          <a:stretch>
            <a:fillRect/>
          </a:stretch>
        </p:blipFill>
        <p:spPr>
          <a:xfrm>
            <a:off x="7715272" y="5429264"/>
            <a:ext cx="714380" cy="70366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57818" y="214290"/>
            <a:ext cx="550072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Franchise…</a:t>
            </a:r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00100" y="1357298"/>
            <a:ext cx="68580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dirty="0" smtClean="0">
                <a:solidFill>
                  <a:prstClr val="white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Kiosk </a:t>
            </a:r>
            <a:r>
              <a:rPr lang="en-US" sz="4400" b="1" dirty="0" smtClean="0">
                <a:solidFill>
                  <a:prstClr val="white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Waffle Cool</a:t>
            </a:r>
            <a:endParaRPr lang="en-US" sz="4400" b="1" dirty="0" smtClean="0">
              <a:solidFill>
                <a:prstClr val="white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Kiosk : </a:t>
            </a:r>
            <a:r>
              <a:rPr lang="th-TH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กว้าง</a:t>
            </a: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1.20</a:t>
            </a:r>
            <a:r>
              <a:rPr lang="th-TH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เมตร </a:t>
            </a: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x </a:t>
            </a:r>
            <a:r>
              <a:rPr lang="th-TH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ลึก</a:t>
            </a: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800" b="1" dirty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0</a:t>
            </a: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.</a:t>
            </a:r>
            <a:r>
              <a:rPr lang="th-TH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8</a:t>
            </a: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0 </a:t>
            </a:r>
            <a:r>
              <a:rPr lang="th-TH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เมตร </a:t>
            </a: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x </a:t>
            </a:r>
            <a:r>
              <a:rPr lang="th-TH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สูง</a:t>
            </a:r>
            <a:r>
              <a:rPr lang="en-US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2.30 </a:t>
            </a:r>
            <a:r>
              <a:rPr lang="th-TH" sz="28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เมตร</a:t>
            </a:r>
            <a:endParaRPr lang="th-TH" sz="2800" b="1" dirty="0" smtClean="0">
              <a:solidFill>
                <a:prstClr val="white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>
              <a:defRPr/>
            </a:pPr>
            <a:r>
              <a:rPr lang="th-TH" sz="2800" b="1" dirty="0" smtClean="0">
                <a:solidFill>
                  <a:prstClr val="white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ขนาดพื้นที่ </a:t>
            </a:r>
            <a:r>
              <a:rPr lang="en-US" sz="2800" b="1" dirty="0" smtClean="0">
                <a:solidFill>
                  <a:prstClr val="white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3-6</a:t>
            </a:r>
            <a:r>
              <a:rPr lang="th-TH" sz="2800" b="1" dirty="0" smtClean="0">
                <a:solidFill>
                  <a:prstClr val="white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ตรม.</a:t>
            </a:r>
            <a:r>
              <a:rPr lang="th-TH" sz="2800" dirty="0" smtClean="0">
                <a:solidFill>
                  <a:prstClr val="black"/>
                </a:solidFill>
              </a:rPr>
              <a:t> </a:t>
            </a:r>
            <a:r>
              <a:rPr lang="th-TH" sz="2800" b="1" dirty="0" smtClean="0">
                <a:solidFill>
                  <a:prstClr val="white"/>
                </a:solidFill>
                <a:latin typeface="PSL Kittithada" pitchFamily="18" charset="-34"/>
                <a:cs typeface="PSL Kittithada" pitchFamily="18" charset="-34"/>
              </a:rPr>
              <a:t>ใช้ไฟฟ้าขั้นต่ำ 15 แอมป์ </a:t>
            </a:r>
            <a:endParaRPr lang="en-US" sz="2800" b="1" dirty="0" smtClean="0">
              <a:solidFill>
                <a:prstClr val="white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ทำเลและสถานที่ตั้ง </a:t>
            </a:r>
            <a:r>
              <a:rPr lang="en-US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: </a:t>
            </a:r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พื้นที่ส่วนกลางทางเดินที่มีการสัญจร</a:t>
            </a:r>
            <a:endParaRPr lang="en-US" sz="2000" b="1" dirty="0" smtClean="0">
              <a:solidFill>
                <a:prstClr val="black"/>
              </a:solidFill>
              <a:latin typeface="PSL Kittithada" pitchFamily="18" charset="-34"/>
              <a:cs typeface="PSL Kittithada" pitchFamily="18" charset="-34"/>
            </a:endParaRPr>
          </a:p>
          <a:p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จำนวนมาก เช่น ข้างบันไดเลื่อน ขึ้น </a:t>
            </a:r>
            <a:r>
              <a:rPr lang="en-US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–</a:t>
            </a:r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 ลง </a:t>
            </a:r>
            <a:endParaRPr lang="en-US" sz="2000" b="1" dirty="0" smtClean="0">
              <a:solidFill>
                <a:prstClr val="black"/>
              </a:solidFill>
              <a:latin typeface="PSL Kittithada" pitchFamily="18" charset="-34"/>
              <a:cs typeface="PSL Kittithada" pitchFamily="18" charset="-34"/>
            </a:endParaRPr>
          </a:p>
          <a:p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หรือบริเวณหน้าประตูทางเข้า </a:t>
            </a:r>
            <a:r>
              <a:rPr lang="en-US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–</a:t>
            </a:r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 ออกหลัก </a:t>
            </a:r>
            <a:endParaRPr lang="th-TH" sz="2000" b="1" dirty="0">
              <a:solidFill>
                <a:prstClr val="white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557" y="3439950"/>
            <a:ext cx="4073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สินค้า </a:t>
            </a:r>
            <a:r>
              <a:rPr lang="en-US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: </a:t>
            </a:r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ขนมวอฟเฟิลชนิดโดว์ </a:t>
            </a:r>
            <a:r>
              <a:rPr lang="th-TH" sz="2000" b="1" dirty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9</a:t>
            </a:r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PSL Kittithada" pitchFamily="18" charset="-34"/>
                <a:cs typeface="PSL Kittithada" pitchFamily="18" charset="-34"/>
              </a:rPr>
              <a:t>เมนู ไม่อนุญาตให้มีเครื่องดื่มหรือสินค้าอื่น</a:t>
            </a:r>
            <a:endParaRPr lang="en-US" sz="2000" b="1" dirty="0">
              <a:solidFill>
                <a:prstClr val="black"/>
              </a:solidFill>
              <a:latin typeface="PSL Kittithada" pitchFamily="18" charset="-34"/>
              <a:cs typeface="PSL Kittithada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22438"/>
          <a:stretch/>
        </p:blipFill>
        <p:spPr>
          <a:xfrm>
            <a:off x="5580112" y="2050685"/>
            <a:ext cx="3278136" cy="4591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35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57818" y="214290"/>
            <a:ext cx="550072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Franchise…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00100" y="1357298"/>
            <a:ext cx="68580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Kiosk Size S</a:t>
            </a:r>
          </a:p>
          <a:p>
            <a:pPr>
              <a:defRPr/>
            </a:pPr>
            <a:r>
              <a:rPr lang="en-US" sz="2800" b="1" dirty="0" smtClean="0">
                <a:latin typeface="PSL Kittithada" pitchFamily="18" charset="-34"/>
                <a:cs typeface="PSL Kittithada" pitchFamily="18" charset="-34"/>
              </a:rPr>
              <a:t>Kiosk : </a:t>
            </a:r>
            <a:r>
              <a:rPr lang="th-TH" sz="2800" b="1" dirty="0" smtClean="0">
                <a:latin typeface="PSL Kittithada" pitchFamily="18" charset="-34"/>
                <a:cs typeface="PSL Kittithada" pitchFamily="18" charset="-34"/>
              </a:rPr>
              <a:t>กว้าง</a:t>
            </a:r>
            <a:r>
              <a:rPr lang="en-US" sz="2800" b="1" dirty="0" smtClean="0">
                <a:latin typeface="PSL Kittithada" pitchFamily="18" charset="-34"/>
                <a:cs typeface="PSL Kittithada" pitchFamily="18" charset="-34"/>
              </a:rPr>
              <a:t> 0.80</a:t>
            </a:r>
            <a:r>
              <a:rPr lang="th-TH" sz="2800" b="1" dirty="0" smtClean="0">
                <a:latin typeface="PSL Kittithada" pitchFamily="18" charset="-34"/>
                <a:cs typeface="PSL Kittithada" pitchFamily="18" charset="-34"/>
              </a:rPr>
              <a:t> เมตร </a:t>
            </a:r>
            <a:r>
              <a:rPr lang="en-US" sz="2800" b="1" dirty="0" smtClean="0">
                <a:latin typeface="PSL Kittithada" pitchFamily="18" charset="-34"/>
                <a:cs typeface="PSL Kittithada" pitchFamily="18" charset="-34"/>
              </a:rPr>
              <a:t>x </a:t>
            </a:r>
            <a:r>
              <a:rPr lang="th-TH" sz="2800" b="1" dirty="0" smtClean="0">
                <a:latin typeface="PSL Kittithada" pitchFamily="18" charset="-34"/>
                <a:cs typeface="PSL Kittithada" pitchFamily="18" charset="-34"/>
              </a:rPr>
              <a:t>ยาว</a:t>
            </a:r>
            <a:r>
              <a:rPr lang="en-US" sz="2800" b="1" dirty="0" smtClean="0">
                <a:latin typeface="PSL Kittithada" pitchFamily="18" charset="-34"/>
                <a:cs typeface="PSL Kittithada" pitchFamily="18" charset="-34"/>
              </a:rPr>
              <a:t> 1.70 </a:t>
            </a:r>
            <a:r>
              <a:rPr lang="th-TH" sz="2800" b="1" dirty="0" smtClean="0">
                <a:latin typeface="PSL Kittithada" pitchFamily="18" charset="-34"/>
                <a:cs typeface="PSL Kittithada" pitchFamily="18" charset="-34"/>
              </a:rPr>
              <a:t>เมตร </a:t>
            </a:r>
            <a:r>
              <a:rPr lang="en-US" sz="2800" b="1" dirty="0" smtClean="0">
                <a:latin typeface="PSL Kittithada" pitchFamily="18" charset="-34"/>
                <a:cs typeface="PSL Kittithada" pitchFamily="18" charset="-34"/>
              </a:rPr>
              <a:t>x </a:t>
            </a:r>
            <a:r>
              <a:rPr lang="th-TH" sz="2800" b="1" dirty="0" smtClean="0">
                <a:latin typeface="PSL Kittithada" pitchFamily="18" charset="-34"/>
                <a:cs typeface="PSL Kittithada" pitchFamily="18" charset="-34"/>
              </a:rPr>
              <a:t>สูง</a:t>
            </a:r>
            <a:r>
              <a:rPr lang="en-US" sz="2800" b="1" dirty="0" smtClean="0">
                <a:latin typeface="PSL Kittithada" pitchFamily="18" charset="-34"/>
                <a:cs typeface="PSL Kittithada" pitchFamily="18" charset="-34"/>
              </a:rPr>
              <a:t>2.30 </a:t>
            </a:r>
            <a:r>
              <a:rPr lang="th-TH" sz="2800" b="1" dirty="0" smtClean="0">
                <a:latin typeface="PSL Kittithada" pitchFamily="18" charset="-34"/>
                <a:cs typeface="PSL Kittithada" pitchFamily="18" charset="-34"/>
              </a:rPr>
              <a:t>เมตร</a:t>
            </a:r>
            <a:endParaRPr lang="th-TH" sz="2800" b="1" dirty="0" smtClean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ขนาดพื้นที่ </a:t>
            </a:r>
            <a:r>
              <a:rPr lang="en-US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3-6</a:t>
            </a: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ตรม.</a:t>
            </a:r>
            <a:r>
              <a:rPr lang="th-TH" sz="2800" dirty="0" smtClean="0"/>
              <a:t> </a:t>
            </a: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cs typeface="PSL Kittithada" pitchFamily="18" charset="-34"/>
              </a:rPr>
              <a:t>ใช้ไฟฟ้าขั้นต่ำ 15 แอมป์ </a:t>
            </a:r>
            <a:endParaRPr lang="en-US" sz="2800" b="1" dirty="0" smtClean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ทำเลและสถานที่ตั้ง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: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พื้นที่ส่วนกลางทางเดินที่มีการสัญจร</a:t>
            </a:r>
            <a:endParaRPr lang="en-US" sz="2000" b="1" dirty="0" smtClean="0">
              <a:latin typeface="PSL Kittithada" pitchFamily="18" charset="-34"/>
              <a:cs typeface="PSL Kittithada" pitchFamily="18" charset="-34"/>
            </a:endParaRPr>
          </a:p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จำนวนมาก เช่น ข้างบันไดเลื่อน ขึ้น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–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ลง </a:t>
            </a:r>
            <a:endParaRPr lang="en-US" sz="2000" b="1" dirty="0" smtClean="0">
              <a:latin typeface="PSL Kittithada" pitchFamily="18" charset="-34"/>
              <a:cs typeface="PSL Kittithada" pitchFamily="18" charset="-34"/>
            </a:endParaRPr>
          </a:p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หรือบริเวณหน้าประตูทางเข้า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–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ออกหลัก </a:t>
            </a:r>
            <a:endParaRPr lang="th-TH" sz="2000" b="1" dirty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557" y="3439950"/>
            <a:ext cx="4073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สินค้า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: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ขนมวอฟเฟิลชนิดโดว์ 1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6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เมนู ไม่อนุญาตให้มีเครื่องดื่มหรือสินค้าอื่น</a:t>
            </a:r>
            <a:endParaRPr lang="en-US" sz="2000" b="1" dirty="0">
              <a:latin typeface="PSL Kittithada" pitchFamily="18" charset="-34"/>
              <a:cs typeface="PSL Kittithada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82" y="2429584"/>
            <a:ext cx="3213937" cy="385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DSC00454.JPG"/>
          <p:cNvPicPr>
            <a:picLocks noChangeAspect="1"/>
          </p:cNvPicPr>
          <p:nvPr/>
        </p:nvPicPr>
        <p:blipFill>
          <a:blip r:embed="rId3" cstate="print"/>
          <a:srcRect l="3409" t="4545" r="2840" b="4545"/>
          <a:stretch>
            <a:fillRect/>
          </a:stretch>
        </p:blipFill>
        <p:spPr>
          <a:xfrm>
            <a:off x="7143768" y="3214686"/>
            <a:ext cx="2000232" cy="1454714"/>
          </a:xfrm>
          <a:prstGeom prst="rect">
            <a:avLst/>
          </a:prstGeom>
        </p:spPr>
      </p:pic>
      <p:pic>
        <p:nvPicPr>
          <p:cNvPr id="7" name="Picture 6" descr="photo (9).JPG"/>
          <p:cNvPicPr>
            <a:picLocks noChangeAspect="1"/>
          </p:cNvPicPr>
          <p:nvPr/>
        </p:nvPicPr>
        <p:blipFill>
          <a:blip r:embed="rId4" cstate="print"/>
          <a:srcRect l="14214" t="14307" r="14715" b="10221"/>
          <a:stretch>
            <a:fillRect/>
          </a:stretch>
        </p:blipFill>
        <p:spPr>
          <a:xfrm rot="5400000">
            <a:off x="-214234" y="5000693"/>
            <a:ext cx="2071541" cy="1643074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00100" y="1000108"/>
            <a:ext cx="81439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Kiosk Size M</a:t>
            </a:r>
          </a:p>
          <a:p>
            <a:r>
              <a:rPr lang="en-US" sz="2800" b="1" dirty="0" smtClean="0">
                <a:latin typeface="PSL Kittithada" pitchFamily="18" charset="-34"/>
                <a:cs typeface="PSL Kittithada" pitchFamily="18" charset="-34"/>
              </a:rPr>
              <a:t>Kiosk :</a:t>
            </a:r>
            <a:r>
              <a:rPr lang="th-TH" sz="2800" b="1" dirty="0" smtClean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กว้าง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 3.00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เมตร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X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ยาว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 2.40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เมตร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X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สูง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2.30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เมตร (รูปแบบปรับเปลี่ยนได้ตามความเหมาะสมของพื้นที่)</a:t>
            </a:r>
            <a:endParaRPr lang="th-TH" sz="2000" b="1" dirty="0" smtClean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ขนาดพื้นที่ </a:t>
            </a:r>
            <a:r>
              <a:rPr lang="en-US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9-20</a:t>
            </a: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ตรม.</a:t>
            </a:r>
            <a:endParaRPr lang="en-US" sz="2800" b="1" dirty="0" smtClean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ทำเลและสถานที่ตั้ง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: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พื้นที่ส่วนกลางทางเดินที่มีการสัญจรจำนวนมาก เช่น ข้างบันไดเลื่อน ขึ้น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–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ลง หรือบริเวณหน้าประตูทางเข้า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–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ออกหลัก </a:t>
            </a:r>
            <a:endParaRPr lang="th-TH" sz="2000" b="1" dirty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600" y="285293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สินค้า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: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ขนมวอฟเฟิลชนิดโดว์ประมาณ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  21 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เมนู ไอศกรีมโยเกิร์ตและอนุญาตให้มีกาแฟหรือเครื่องดื่มได้</a:t>
            </a:r>
            <a:endParaRPr lang="en-US" sz="2000" b="1" dirty="0">
              <a:latin typeface="PSL Kittithada" pitchFamily="18" charset="-34"/>
              <a:cs typeface="PSL Kittithada" pitchFamily="18" charset="-34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429256" y="142852"/>
            <a:ext cx="550072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Franchise…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pic>
        <p:nvPicPr>
          <p:cNvPr id="23" name="Picture 22" descr="001.jpg"/>
          <p:cNvPicPr>
            <a:picLocks noChangeAspect="1"/>
          </p:cNvPicPr>
          <p:nvPr/>
        </p:nvPicPr>
        <p:blipFill>
          <a:blip r:embed="rId5" cstate="print"/>
          <a:srcRect l="12500" r="20000"/>
          <a:stretch>
            <a:fillRect/>
          </a:stretch>
        </p:blipFill>
        <p:spPr>
          <a:xfrm>
            <a:off x="1643042" y="4786322"/>
            <a:ext cx="1864523" cy="2071678"/>
          </a:xfrm>
          <a:prstGeom prst="rect">
            <a:avLst/>
          </a:prstGeom>
        </p:spPr>
      </p:pic>
      <p:pic>
        <p:nvPicPr>
          <p:cNvPr id="24" name="Picture 23" descr="Shop Chingmai 02.jpg"/>
          <p:cNvPicPr>
            <a:picLocks noChangeAspect="1"/>
          </p:cNvPicPr>
          <p:nvPr/>
        </p:nvPicPr>
        <p:blipFill>
          <a:blip r:embed="rId6" cstate="print"/>
          <a:srcRect l="15625" r="10416" b="5208"/>
          <a:stretch>
            <a:fillRect/>
          </a:stretch>
        </p:blipFill>
        <p:spPr>
          <a:xfrm>
            <a:off x="3500430" y="4786322"/>
            <a:ext cx="1616370" cy="2071678"/>
          </a:xfrm>
          <a:prstGeom prst="rect">
            <a:avLst/>
          </a:prstGeom>
        </p:spPr>
      </p:pic>
      <p:pic>
        <p:nvPicPr>
          <p:cNvPr id="25" name="Picture 24" descr="Shop Bowin size-01.jpg"/>
          <p:cNvPicPr>
            <a:picLocks noChangeAspect="1"/>
          </p:cNvPicPr>
          <p:nvPr/>
        </p:nvPicPr>
        <p:blipFill>
          <a:blip r:embed="rId7" cstate="print"/>
          <a:srcRect l="25000" r="16406" b="9896"/>
          <a:stretch>
            <a:fillRect/>
          </a:stretch>
        </p:blipFill>
        <p:spPr>
          <a:xfrm>
            <a:off x="5072066" y="4786322"/>
            <a:ext cx="2095636" cy="2071678"/>
          </a:xfrm>
          <a:prstGeom prst="rect">
            <a:avLst/>
          </a:prstGeom>
        </p:spPr>
      </p:pic>
      <p:pic>
        <p:nvPicPr>
          <p:cNvPr id="26" name="Picture 25" descr="Per 01.jpg"/>
          <p:cNvPicPr>
            <a:picLocks noChangeAspect="1"/>
          </p:cNvPicPr>
          <p:nvPr/>
        </p:nvPicPr>
        <p:blipFill>
          <a:blip r:embed="rId8" cstate="print"/>
          <a:srcRect l="26266" t="9375" r="17187" b="11458"/>
          <a:stretch>
            <a:fillRect/>
          </a:stretch>
        </p:blipFill>
        <p:spPr>
          <a:xfrm>
            <a:off x="0" y="3214686"/>
            <a:ext cx="1428760" cy="1500232"/>
          </a:xfrm>
          <a:prstGeom prst="rect">
            <a:avLst/>
          </a:prstGeom>
        </p:spPr>
      </p:pic>
      <p:pic>
        <p:nvPicPr>
          <p:cNvPr id="27" name="Picture 26" descr="รูปแบบ Kiosk M.jpg"/>
          <p:cNvPicPr/>
          <p:nvPr/>
        </p:nvPicPr>
        <p:blipFill>
          <a:blip r:embed="rId9" cstate="print"/>
          <a:srcRect l="10935" t="61579" r="55967" b="13143"/>
          <a:stretch>
            <a:fillRect/>
          </a:stretch>
        </p:blipFill>
        <p:spPr>
          <a:xfrm>
            <a:off x="7143768" y="4786322"/>
            <a:ext cx="2000232" cy="2071678"/>
          </a:xfrm>
          <a:prstGeom prst="rect">
            <a:avLst/>
          </a:prstGeom>
        </p:spPr>
      </p:pic>
      <p:pic>
        <p:nvPicPr>
          <p:cNvPr id="28" name="Picture 27" descr="รูปแบบ Kiosk M.jpg"/>
          <p:cNvPicPr/>
          <p:nvPr/>
        </p:nvPicPr>
        <p:blipFill>
          <a:blip r:embed="rId9" cstate="print"/>
          <a:srcRect l="59019" t="12463" r="10642" b="70037"/>
          <a:stretch>
            <a:fillRect/>
          </a:stretch>
        </p:blipFill>
        <p:spPr>
          <a:xfrm>
            <a:off x="4000496" y="3214686"/>
            <a:ext cx="1643074" cy="1506151"/>
          </a:xfrm>
          <a:prstGeom prst="rect">
            <a:avLst/>
          </a:prstGeom>
        </p:spPr>
      </p:pic>
      <p:pic>
        <p:nvPicPr>
          <p:cNvPr id="29" name="Picture 28" descr="รูปแบบ Kiosk M.jpg"/>
          <p:cNvPicPr/>
          <p:nvPr/>
        </p:nvPicPr>
        <p:blipFill>
          <a:blip r:embed="rId9" cstate="print"/>
          <a:srcRect l="13509" t="13810" r="62908" b="68690"/>
          <a:stretch>
            <a:fillRect/>
          </a:stretch>
        </p:blipFill>
        <p:spPr>
          <a:xfrm>
            <a:off x="1428728" y="3214686"/>
            <a:ext cx="1357322" cy="1500198"/>
          </a:xfrm>
          <a:prstGeom prst="rect">
            <a:avLst/>
          </a:prstGeom>
        </p:spPr>
      </p:pic>
      <p:pic>
        <p:nvPicPr>
          <p:cNvPr id="30" name="Picture 29" descr="รูปแบบ Kiosk M.jpg"/>
          <p:cNvPicPr/>
          <p:nvPr/>
        </p:nvPicPr>
        <p:blipFill>
          <a:blip r:embed="rId9" cstate="print"/>
          <a:srcRect l="64680" t="37273" r="13216" b="45227"/>
          <a:stretch>
            <a:fillRect/>
          </a:stretch>
        </p:blipFill>
        <p:spPr>
          <a:xfrm>
            <a:off x="2714612" y="3214686"/>
            <a:ext cx="1285884" cy="1500198"/>
          </a:xfrm>
          <a:prstGeom prst="rect">
            <a:avLst/>
          </a:prstGeom>
        </p:spPr>
      </p:pic>
      <p:pic>
        <p:nvPicPr>
          <p:cNvPr id="31" name="Picture 30" descr="รูปแบบ Kiosk M.jpg"/>
          <p:cNvPicPr/>
          <p:nvPr/>
        </p:nvPicPr>
        <p:blipFill>
          <a:blip r:embed="rId9" cstate="print"/>
          <a:srcRect l="62032" t="60606" r="11905" b="26755"/>
          <a:stretch>
            <a:fillRect/>
          </a:stretch>
        </p:blipFill>
        <p:spPr>
          <a:xfrm>
            <a:off x="5572132" y="3214686"/>
            <a:ext cx="157163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SC_5368.jpg"/>
          <p:cNvPicPr>
            <a:picLocks noChangeAspect="1"/>
          </p:cNvPicPr>
          <p:nvPr/>
        </p:nvPicPr>
        <p:blipFill>
          <a:blip r:embed="rId3" cstate="print"/>
          <a:srcRect l="5392" t="1667" r="7420"/>
          <a:stretch>
            <a:fillRect/>
          </a:stretch>
        </p:blipFill>
        <p:spPr>
          <a:xfrm>
            <a:off x="3428992" y="2571744"/>
            <a:ext cx="5715008" cy="428625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29256" y="214290"/>
            <a:ext cx="550072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Franchise…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00100" y="1000108"/>
            <a:ext cx="81439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</a:t>
            </a:r>
            <a:r>
              <a:rPr lang="th-TH" sz="40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@ Seacon Square</a:t>
            </a:r>
          </a:p>
          <a:p>
            <a:pPr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ขนาดพื้นที่ </a:t>
            </a:r>
            <a:r>
              <a:rPr lang="en-US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26</a:t>
            </a: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ตรม.</a:t>
            </a:r>
            <a:endParaRPr lang="en-US" sz="2800" b="1" dirty="0" smtClean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ทำเลและสถานที่ตั้ง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: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พื้นที่ส่วนกลางทางเดินที่มีการสัญจรจำนวนมาก เช่น ข้างบันไดเลื่อน ขึ้น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–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ลง หรือบริเวณหน้าประตูทางเข้า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–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ออกหลัก </a:t>
            </a:r>
            <a:endParaRPr lang="th-TH" sz="2000" b="1" dirty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3136"/>
            <a:ext cx="4028400" cy="5393675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64064" y="2060848"/>
            <a:ext cx="38959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Shop Outdoor</a:t>
            </a:r>
          </a:p>
          <a:p>
            <a:r>
              <a:rPr lang="en-US" sz="2800" b="1" dirty="0" smtClean="0">
                <a:latin typeface="PSL Kittithada" pitchFamily="18" charset="-34"/>
                <a:cs typeface="PSL Kittithada" pitchFamily="18" charset="-34"/>
              </a:rPr>
              <a:t>Shop Body:</a:t>
            </a:r>
            <a:r>
              <a:rPr lang="th-TH" sz="2800" b="1" dirty="0" smtClean="0">
                <a:latin typeface="PSL Kittithada" pitchFamily="18" charset="-34"/>
                <a:cs typeface="PSL Kittithada" pitchFamily="18" charset="-34"/>
              </a:rPr>
              <a:t> </a:t>
            </a:r>
            <a:endParaRPr lang="en-US" sz="2800" b="1" dirty="0" smtClean="0">
              <a:latin typeface="PSL Kittithada" pitchFamily="18" charset="-34"/>
              <a:cs typeface="PSL Kittithada" pitchFamily="18" charset="-34"/>
            </a:endParaRPr>
          </a:p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กว้าง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 3.50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เมตร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X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ยาว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en-US" sz="2000" b="1" dirty="0">
                <a:latin typeface="PSL Kittithada" pitchFamily="18" charset="-34"/>
                <a:cs typeface="PSL Kittithada" pitchFamily="18" charset="-34"/>
              </a:rPr>
              <a:t>3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.50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เมตร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X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สูง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 2.80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เมตร</a:t>
            </a:r>
            <a:endParaRPr lang="en-US" sz="2000" b="1" dirty="0" smtClean="0">
              <a:latin typeface="PSL Kittithada" pitchFamily="18" charset="-34"/>
              <a:cs typeface="PSL Kittithada" pitchFamily="18" charset="-34"/>
            </a:endParaRPr>
          </a:p>
          <a:p>
            <a:pPr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ขนาดพื้นที่ </a:t>
            </a:r>
            <a:r>
              <a:rPr lang="en-US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12-15</a:t>
            </a:r>
            <a:r>
              <a:rPr lang="th-TH" sz="2800" b="1" dirty="0" smtClean="0">
                <a:solidFill>
                  <a:schemeClr val="bg1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ตรม.</a:t>
            </a:r>
            <a:endParaRPr lang="en-US" sz="2800" b="1" dirty="0" smtClean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r>
              <a:rPr lang="th-TH" sz="2000" dirty="0"/>
              <a:t>เคาน์เตอร์ลักษณะเป็นซุ้ม มีหลังคาปิด กันแดด ทนฝน ขนย้ายติดตั้งง่าย โครงสร้างวัสดุเหล็กหนาปิดผิวด้วยอะลูมิเนี่ยมคอมโพสิททั้งหลัง โลโก้และป้ายเมนูทำด้วยสแตนเลสอบสีและติดด้วย </a:t>
            </a:r>
            <a:r>
              <a:rPr lang="en-US" sz="1600" dirty="0"/>
              <a:t>Sticker</a:t>
            </a:r>
            <a:r>
              <a:rPr lang="th-TH" sz="1600" dirty="0"/>
              <a:t> </a:t>
            </a:r>
            <a:r>
              <a:rPr lang="en-US" sz="1600" dirty="0"/>
              <a:t>3M</a:t>
            </a:r>
            <a:r>
              <a:rPr lang="th-TH" sz="1600" dirty="0"/>
              <a:t> </a:t>
            </a:r>
            <a:r>
              <a:rPr lang="th-TH" sz="2000" dirty="0"/>
              <a:t>อย่างดี ระบบไฟ </a:t>
            </a:r>
            <a:r>
              <a:rPr lang="en-US" sz="1600" dirty="0"/>
              <a:t>LED</a:t>
            </a:r>
            <a:r>
              <a:rPr lang="th-TH" sz="2000" dirty="0"/>
              <a:t> สีสันสวยงามสดใส มีมิเตอร์ไฟฟ้าในตัวขนาด </a:t>
            </a:r>
            <a:r>
              <a:rPr lang="en-US" sz="1600" dirty="0"/>
              <a:t>30</a:t>
            </a:r>
            <a:r>
              <a:rPr lang="th-TH" sz="1600" dirty="0"/>
              <a:t> </a:t>
            </a:r>
            <a:r>
              <a:rPr lang="en-US" sz="1600" dirty="0"/>
              <a:t>Amp.</a:t>
            </a:r>
            <a:endParaRPr lang="th-TH" sz="1600" b="1" dirty="0">
              <a:solidFill>
                <a:schemeClr val="bg1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29256" y="142852"/>
            <a:ext cx="550072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Franchise…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216" y="4791423"/>
            <a:ext cx="3936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สินค้า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: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ขนมวอฟเฟิลชนิดโดว์ประมาณ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  16 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เมนู ไอศกรีมโยเกิร์ตและอนุญาตให้มีกาแฟหรือเครื่องดื่มได้</a:t>
            </a:r>
            <a:endParaRPr lang="en-US" sz="2000" b="1" dirty="0">
              <a:latin typeface="PSL Kittithada" pitchFamily="18" charset="-34"/>
              <a:cs typeface="PSL Kittithada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198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www.ispor.org/HTARoadMaps/images/world_map.gif"/>
          <p:cNvPicPr>
            <a:picLocks noChangeAspect="1" noChangeArrowheads="1"/>
          </p:cNvPicPr>
          <p:nvPr/>
        </p:nvPicPr>
        <p:blipFill>
          <a:blip r:embed="rId3" cstate="print"/>
          <a:srcRect l="35798" t="1235" b="7407"/>
          <a:stretch>
            <a:fillRect/>
          </a:stretch>
        </p:blipFill>
        <p:spPr bwMode="auto">
          <a:xfrm>
            <a:off x="785786" y="642918"/>
            <a:ext cx="8501122" cy="60007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3712636" y="3237855"/>
            <a:ext cx="1020107" cy="349368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DUBAI</a:t>
            </a:r>
            <a:endParaRPr lang="th-TH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7222" y="2643182"/>
            <a:ext cx="1463412" cy="38430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THAILAND</a:t>
            </a:r>
            <a:endParaRPr lang="th-TH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6555" y="4753598"/>
            <a:ext cx="1236423" cy="31443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INDONESIA</a:t>
            </a:r>
            <a:endParaRPr lang="th-TH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81470" y="4543329"/>
            <a:ext cx="1318444" cy="31443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SINGAPORE</a:t>
            </a:r>
            <a:endParaRPr lang="th-TH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10362" y="5021874"/>
            <a:ext cx="1276480" cy="31443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AUSTRALIA</a:t>
            </a:r>
            <a:endParaRPr lang="th-TH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53238" y="2508029"/>
            <a:ext cx="824180" cy="31443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JAPAN</a:t>
            </a:r>
            <a:endParaRPr lang="th-TH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38924" y="3562222"/>
            <a:ext cx="1238331" cy="31443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PHILIPPINE</a:t>
            </a:r>
            <a:endParaRPr lang="th-TH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73513" y="1940387"/>
            <a:ext cx="1064751" cy="31443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BELGIUM</a:t>
            </a:r>
            <a:endParaRPr lang="th-TH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-43"/>
            <a:ext cx="6376222" cy="6429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เปิดประตูความสำเร็จสู่ต่างประเทศ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pic>
        <p:nvPicPr>
          <p:cNvPr id="43022" name="Picture 11" descr="logo[1]"/>
          <p:cNvPicPr>
            <a:picLocks noChangeAspect="1" noChangeArrowheads="1"/>
          </p:cNvPicPr>
          <p:nvPr/>
        </p:nvPicPr>
        <p:blipFill>
          <a:blip r:embed="rId4" cstate="print"/>
          <a:srcRect l="11038" t="19565" r="60184" b="21739"/>
          <a:stretch>
            <a:fillRect/>
          </a:stretch>
        </p:blipFill>
        <p:spPr bwMode="auto">
          <a:xfrm>
            <a:off x="2193806" y="1785926"/>
            <a:ext cx="328937" cy="5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1" descr="logo[1]"/>
          <p:cNvPicPr>
            <a:picLocks noChangeAspect="1" noChangeArrowheads="1"/>
          </p:cNvPicPr>
          <p:nvPr/>
        </p:nvPicPr>
        <p:blipFill>
          <a:blip r:embed="rId4" cstate="print"/>
          <a:srcRect l="11038" t="19565" r="60184" b="21739"/>
          <a:stretch>
            <a:fillRect/>
          </a:stretch>
        </p:blipFill>
        <p:spPr bwMode="auto">
          <a:xfrm>
            <a:off x="3908306" y="2643182"/>
            <a:ext cx="328933" cy="5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11" descr="logo[1]"/>
          <p:cNvPicPr>
            <a:picLocks noChangeAspect="1" noChangeArrowheads="1"/>
          </p:cNvPicPr>
          <p:nvPr/>
        </p:nvPicPr>
        <p:blipFill>
          <a:blip r:embed="rId4" cstate="print"/>
          <a:srcRect l="11038" t="19565" r="60184" b="21739"/>
          <a:stretch>
            <a:fillRect/>
          </a:stretch>
        </p:blipFill>
        <p:spPr bwMode="auto">
          <a:xfrm>
            <a:off x="5702143" y="4000504"/>
            <a:ext cx="370045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1" descr="logo[1]"/>
          <p:cNvPicPr>
            <a:picLocks noChangeAspect="1" noChangeArrowheads="1"/>
          </p:cNvPicPr>
          <p:nvPr/>
        </p:nvPicPr>
        <p:blipFill>
          <a:blip r:embed="rId5" cstate="print"/>
          <a:srcRect l="11038" t="19565" r="60184" b="21739"/>
          <a:stretch>
            <a:fillRect/>
          </a:stretch>
        </p:blipFill>
        <p:spPr bwMode="auto">
          <a:xfrm>
            <a:off x="5652974" y="2917651"/>
            <a:ext cx="500066" cy="86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11" descr="logo[1]"/>
          <p:cNvPicPr>
            <a:picLocks noChangeAspect="1" noChangeArrowheads="1"/>
          </p:cNvPicPr>
          <p:nvPr/>
        </p:nvPicPr>
        <p:blipFill>
          <a:blip r:embed="rId6" cstate="print"/>
          <a:srcRect l="11038" t="19565" r="60184" b="21739"/>
          <a:stretch>
            <a:fillRect/>
          </a:stretch>
        </p:blipFill>
        <p:spPr bwMode="auto">
          <a:xfrm>
            <a:off x="6581656" y="4071938"/>
            <a:ext cx="3698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11" descr="logo[1]"/>
          <p:cNvPicPr>
            <a:picLocks noChangeAspect="1" noChangeArrowheads="1"/>
          </p:cNvPicPr>
          <p:nvPr/>
        </p:nvPicPr>
        <p:blipFill>
          <a:blip r:embed="rId6" cstate="print"/>
          <a:srcRect l="11038" t="19565" r="60184" b="21739"/>
          <a:stretch>
            <a:fillRect/>
          </a:stretch>
        </p:blipFill>
        <p:spPr bwMode="auto">
          <a:xfrm>
            <a:off x="7153156" y="4500563"/>
            <a:ext cx="3698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Picture 11" descr="logo[1]"/>
          <p:cNvPicPr>
            <a:picLocks noChangeAspect="1" noChangeArrowheads="1"/>
          </p:cNvPicPr>
          <p:nvPr/>
        </p:nvPicPr>
        <p:blipFill>
          <a:blip r:embed="rId6" cstate="print"/>
          <a:srcRect l="11038" t="19565" r="60184" b="21739"/>
          <a:stretch>
            <a:fillRect/>
          </a:stretch>
        </p:blipFill>
        <p:spPr bwMode="auto">
          <a:xfrm>
            <a:off x="7296031" y="2143125"/>
            <a:ext cx="3698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9" name="Picture 11" descr="logo[1]"/>
          <p:cNvPicPr>
            <a:picLocks noChangeAspect="1" noChangeArrowheads="1"/>
          </p:cNvPicPr>
          <p:nvPr/>
        </p:nvPicPr>
        <p:blipFill>
          <a:blip r:embed="rId6" cstate="print"/>
          <a:srcRect l="11038" t="19565" r="60184" b="21739"/>
          <a:stretch>
            <a:fillRect/>
          </a:stretch>
        </p:blipFill>
        <p:spPr bwMode="auto">
          <a:xfrm>
            <a:off x="7081718" y="3286125"/>
            <a:ext cx="3698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Logo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71413"/>
            <a:ext cx="857256" cy="1455771"/>
          </a:xfrm>
          <a:prstGeom prst="rect">
            <a:avLst/>
          </a:prstGeom>
        </p:spPr>
      </p:pic>
      <p:pic>
        <p:nvPicPr>
          <p:cNvPr id="24" name="Picture 11" descr="logo[1]"/>
          <p:cNvPicPr>
            <a:picLocks noChangeAspect="1" noChangeArrowheads="1"/>
          </p:cNvPicPr>
          <p:nvPr/>
        </p:nvPicPr>
        <p:blipFill>
          <a:blip r:embed="rId6" cstate="print"/>
          <a:srcRect l="11038" t="19565" r="60184" b="21739"/>
          <a:stretch>
            <a:fillRect/>
          </a:stretch>
        </p:blipFill>
        <p:spPr bwMode="auto">
          <a:xfrm>
            <a:off x="6653106" y="2714620"/>
            <a:ext cx="3698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114678" y="3000372"/>
            <a:ext cx="824180" cy="27699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 smtClean="0"/>
              <a:t>CHINA</a:t>
            </a:r>
            <a:endParaRPr lang="th-TH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91786" y="4143380"/>
            <a:ext cx="1318444" cy="276999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 smtClean="0"/>
              <a:t>Malaysia</a:t>
            </a:r>
            <a:endParaRPr lang="th-TH" sz="12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153400" y="66294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36381" y="1129011"/>
            <a:ext cx="7358114" cy="1509706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Macro-Environment : 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วอฟเฟิลสูตรเอกลักษณ์</a:t>
            </a:r>
            <a:r>
              <a:rPr lang="en-US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ของไทยที่ต่างชาติให้ความสนใจ</a:t>
            </a:r>
            <a:r>
              <a:rPr lang="th-TH" sz="2000" b="1" dirty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ปัจจุบัน </a:t>
            </a:r>
            <a:r>
              <a:rPr lang="en-US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</a:t>
            </a:r>
            <a:endParaRPr lang="th-TH" sz="2000" b="1" dirty="0" smtClean="0">
              <a:solidFill>
                <a:srgbClr val="C00000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มีโอกาสเติบโตและขยายตลาดไปยัง 4 ประเทศแล้ว 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คือ 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มาเลเซีย ฟิลิปปินส์ 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ดูไบ</a:t>
            </a:r>
            <a:r>
              <a:rPr lang="en-US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และอินโดนีเซีย</a:t>
            </a:r>
            <a:endParaRPr lang="th-TH" sz="2000" b="1" dirty="0" smtClean="0">
              <a:solidFill>
                <a:srgbClr val="C00000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และอีกหลายประเทศที่อยูในระหว่างการเจรจา</a:t>
            </a:r>
            <a:endParaRPr lang="th-TH" sz="2000" b="1" dirty="0" smtClean="0"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76931" y="395513"/>
            <a:ext cx="717233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+mj-ea"/>
                <a:cs typeface="PSL Kittithada" pitchFamily="18" charset="-34"/>
              </a:rPr>
              <a:t>ความสำเร็จในวันนี้... ที่ทั่วโลกมองเห็น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+mj-ea"/>
              <a:cs typeface="PSL Kittithada" pitchFamily="18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36363" y="3592236"/>
            <a:ext cx="4343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+mj-ea"/>
                <a:cs typeface="PSL Kittithada" pitchFamily="18" charset="-34"/>
              </a:rPr>
              <a:t>Our outstanding of product identity</a:t>
            </a:r>
          </a:p>
        </p:txBody>
      </p:sp>
      <p:pic>
        <p:nvPicPr>
          <p:cNvPr id="7" name="Picture 6" descr="DSC_48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71876" y="4495800"/>
            <a:ext cx="2900322" cy="192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DSC_489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72198" y="4519627"/>
            <a:ext cx="2857520" cy="1916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DSC_497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7630" y="4519627"/>
            <a:ext cx="2935610" cy="1951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1143008" y="2468383"/>
            <a:ext cx="7786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‘s formula is the real secret recipe taste so that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it is attracted international Franchisee such as China,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Singapore, Malaysia, Philippines, Belgium, Australia and Dubai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will attract our unique taste and it’s time to expand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business to international because the Dough flour-shelf life of The waffle can preserve before the waffle has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been sent to the far away destination.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1744" y="639633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SL Kittithada" pitchFamily="18" charset="-34"/>
                <a:cs typeface="PSL Kittithada" pitchFamily="18" charset="-34"/>
              </a:rPr>
              <a:t>From… Philippines</a:t>
            </a:r>
            <a:endParaRPr lang="en-US" sz="2400" b="1" dirty="0">
              <a:latin typeface="PSL Kittithada" pitchFamily="18" charset="-34"/>
              <a:cs typeface="PSL Kittithada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3544" y="639633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PSL Kittithada" pitchFamily="18" charset="-34"/>
                <a:cs typeface="PSL Kittithada" pitchFamily="18" charset="-34"/>
              </a:rPr>
              <a:t>From… Singapore</a:t>
            </a:r>
            <a:endParaRPr lang="en-US" sz="2400" b="1" dirty="0">
              <a:solidFill>
                <a:srgbClr val="C00000"/>
              </a:solidFill>
              <a:latin typeface="PSL Kittithada" pitchFamily="18" charset="-34"/>
              <a:cs typeface="PSL Kittithada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2344" y="64008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PSL Kittithada" pitchFamily="18" charset="-34"/>
                <a:cs typeface="PSL Kittithada" pitchFamily="18" charset="-34"/>
              </a:rPr>
              <a:t>From… Malaysia</a:t>
            </a:r>
            <a:endParaRPr lang="en-US" sz="2400" b="1" dirty="0">
              <a:solidFill>
                <a:srgbClr val="C00000"/>
              </a:solidFill>
              <a:latin typeface="PSL Kittithada" pitchFamily="18" charset="-34"/>
              <a:cs typeface="PSL Kittithada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786189" cy="5111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The waffle lover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cs typeface="PSL Kittithada" pitchFamily="18" charset="-34"/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sz="quarter" idx="1"/>
          </p:nvPr>
        </p:nvSpPr>
        <p:spPr>
          <a:xfrm>
            <a:off x="1214414" y="857232"/>
            <a:ext cx="7715273" cy="1214446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Cause of unique formula (the secret of recipe) that you can feel delicious, flexi bite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but finely soft, richy ingrediant with yogurt and 100% of fresh butter with high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nutrition in the value price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that’s the reason why the waffle</a:t>
            </a:r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raised up be</a:t>
            </a:r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cs typeface="PSL Kittithada" pitchFamily="18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86388"/>
            <a:ext cx="280243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5286388"/>
            <a:ext cx="135729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5286388"/>
            <a:ext cx="2656815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5286388"/>
            <a:ext cx="121186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12" y="5286420"/>
            <a:ext cx="1571604" cy="157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DSCF2983.JPG"/>
          <p:cNvPicPr>
            <a:picLocks noChangeAspect="1"/>
          </p:cNvPicPr>
          <p:nvPr/>
        </p:nvPicPr>
        <p:blipFill>
          <a:blip r:embed="rId8" cstate="email"/>
          <a:srcRect t="18786"/>
          <a:stretch>
            <a:fillRect/>
          </a:stretch>
        </p:blipFill>
        <p:spPr>
          <a:xfrm>
            <a:off x="3276600" y="2500306"/>
            <a:ext cx="1980208" cy="1605881"/>
          </a:xfrm>
          <a:prstGeom prst="rect">
            <a:avLst/>
          </a:prstGeom>
        </p:spPr>
      </p:pic>
      <p:pic>
        <p:nvPicPr>
          <p:cNvPr id="16" name="Picture 15" descr="_MG_3098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0" y="3652838"/>
            <a:ext cx="1573200" cy="1828800"/>
          </a:xfrm>
          <a:prstGeom prst="rect">
            <a:avLst/>
          </a:prstGeom>
        </p:spPr>
      </p:pic>
      <p:pic>
        <p:nvPicPr>
          <p:cNvPr id="17" name="Picture 16" descr="_MG_8832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7050900" y="3729038"/>
            <a:ext cx="2093100" cy="1598600"/>
          </a:xfrm>
          <a:prstGeom prst="rect">
            <a:avLst/>
          </a:prstGeom>
        </p:spPr>
      </p:pic>
      <p:pic>
        <p:nvPicPr>
          <p:cNvPr id="18" name="Picture 17" descr="Sadiq-Bahrain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7315200" y="2509838"/>
            <a:ext cx="1828800" cy="1243889"/>
          </a:xfrm>
          <a:prstGeom prst="rect">
            <a:avLst/>
          </a:prstGeom>
        </p:spPr>
      </p:pic>
      <p:pic>
        <p:nvPicPr>
          <p:cNvPr id="19" name="Picture 18" descr="ธิรนันท์ จงอรุณงามแสง-ชอบน้ำตาลกรุบๆข้างนอก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5257800" y="2500306"/>
            <a:ext cx="2133601" cy="1447800"/>
          </a:xfrm>
          <a:prstGeom prst="rect">
            <a:avLst/>
          </a:prstGeom>
        </p:spPr>
      </p:pic>
      <p:pic>
        <p:nvPicPr>
          <p:cNvPr id="20" name="Picture 19" descr="_MG_2601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524000" y="3729038"/>
            <a:ext cx="2400300" cy="1600200"/>
          </a:xfrm>
          <a:prstGeom prst="rect">
            <a:avLst/>
          </a:prstGeom>
        </p:spPr>
      </p:pic>
      <p:pic>
        <p:nvPicPr>
          <p:cNvPr id="21" name="Picture 20" descr="_MG_6159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3886200" y="3729038"/>
            <a:ext cx="1333348" cy="1600200"/>
          </a:xfrm>
          <a:prstGeom prst="rect">
            <a:avLst/>
          </a:prstGeom>
        </p:spPr>
      </p:pic>
      <p:pic>
        <p:nvPicPr>
          <p:cNvPr id="22" name="Picture 21" descr="DSC03634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0" y="2509838"/>
            <a:ext cx="1752600" cy="1233061"/>
          </a:xfrm>
          <a:prstGeom prst="rect">
            <a:avLst/>
          </a:prstGeom>
        </p:spPr>
      </p:pic>
      <p:pic>
        <p:nvPicPr>
          <p:cNvPr id="23" name="Picture 22" descr="_MG_9568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5181600" y="3729038"/>
            <a:ext cx="2438400" cy="1625600"/>
          </a:xfrm>
          <a:prstGeom prst="rect">
            <a:avLst/>
          </a:prstGeom>
        </p:spPr>
      </p:pic>
      <p:pic>
        <p:nvPicPr>
          <p:cNvPr id="24" name="Picture 23" descr="DSC03640.JP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1752600" y="2509838"/>
            <a:ext cx="1543553" cy="12357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14678" y="2000240"/>
            <a:ext cx="5763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PSL Kittithada" pitchFamily="18" charset="-34"/>
                <a:cs typeface="PSL Kittithada" pitchFamily="18" charset="-34"/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  <a:latin typeface="PSL Kittithada" pitchFamily="18" charset="-34"/>
                <a:cs typeface="PSL Kittithada" pitchFamily="18" charset="-34"/>
              </a:rPr>
              <a:t>The 1</a:t>
            </a:r>
            <a:r>
              <a:rPr lang="en-US" sz="3200" b="1" baseline="30000" dirty="0" smtClean="0">
                <a:solidFill>
                  <a:schemeClr val="bg1"/>
                </a:solidFill>
                <a:latin typeface="PSL Kittithada" pitchFamily="18" charset="-34"/>
                <a:cs typeface="PSL Kittithada" pitchFamily="18" charset="-34"/>
              </a:rPr>
              <a:t>st</a:t>
            </a:r>
            <a:r>
              <a:rPr lang="en-US" sz="3200" b="1" dirty="0" smtClean="0">
                <a:solidFill>
                  <a:schemeClr val="bg1"/>
                </a:solidFill>
                <a:latin typeface="PSL Kittithada" pitchFamily="18" charset="-34"/>
                <a:cs typeface="PSL Kittithada" pitchFamily="18" charset="-34"/>
              </a:rPr>
              <a:t> Brand Leader of the Waffle Franchise</a:t>
            </a:r>
            <a:r>
              <a:rPr lang="th-TH" sz="3200" b="1" dirty="0" smtClean="0">
                <a:solidFill>
                  <a:schemeClr val="bg1"/>
                </a:solidFill>
                <a:latin typeface="PSL Kittithada" pitchFamily="18" charset="-34"/>
                <a:cs typeface="PSL Kittithada" pitchFamily="18" charset="-34"/>
              </a:rPr>
              <a:t>”</a:t>
            </a:r>
            <a:endParaRPr lang="en-US" sz="2400" b="1" dirty="0" smtClean="0">
              <a:solidFill>
                <a:schemeClr val="bg1"/>
              </a:solidFill>
              <a:latin typeface="PSL Kittithada" pitchFamily="18" charset="-34"/>
              <a:cs typeface="PSL Kittithada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153400" y="66294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girl with waffle1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37473">
            <a:off x="5070858" y="283477"/>
            <a:ext cx="4536818" cy="679721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717252" flipH="1">
            <a:off x="902371" y="1244237"/>
            <a:ext cx="4097976" cy="2781554"/>
          </a:xfrm>
          <a:prstGeom prst="cloudCallout">
            <a:avLst>
              <a:gd name="adj1" fmla="val -69487"/>
              <a:gd name="adj2" fmla="val 44828"/>
            </a:avLst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 rot="21332714">
            <a:off x="769755" y="1527544"/>
            <a:ext cx="4242751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0" hangingPunct="0">
              <a:defRPr/>
            </a:pP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+mj-ea"/>
                <a:cs typeface="PSL Kittithada" pitchFamily="18" charset="-34"/>
              </a:rPr>
              <a:t>The Waffle!!!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21319933">
            <a:off x="2150923" y="2936743"/>
            <a:ext cx="2971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+mj-ea"/>
                <a:cs typeface="PSL Kittithada" pitchFamily="18" charset="-34"/>
              </a:rPr>
              <a:t>Thank You…</a:t>
            </a:r>
            <a:endPara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+mj-ea"/>
              <a:cs typeface="PSL Kittithada" pitchFamily="18" charset="-34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172200" y="6226175"/>
            <a:ext cx="2971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+mj-ea"/>
                <a:cs typeface="PSL Kittithada" pitchFamily="18" charset="-34"/>
              </a:rPr>
              <a:t>www.thewafflesupply.com</a:t>
            </a: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+mj-ea"/>
              <a:cs typeface="PSL Kittithada" pitchFamily="18" charset="-34"/>
            </a:endParaRPr>
          </a:p>
        </p:txBody>
      </p:sp>
      <p:pic>
        <p:nvPicPr>
          <p:cNvPr id="16386" name="Picture 2" descr="http://t2.gstatic.com/images?q=tbn:ANd9GcQUycU9oYlENnN-SC0H2GG_wnoxrmj854AOHG-WSvXfP7LkTbsaN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6362700"/>
            <a:ext cx="495300" cy="495300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762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Marketing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ea typeface="+mj-ea"/>
                <a:cs typeface="Cordia New" pitchFamily="34" charset="-34"/>
              </a:rPr>
              <a:t> 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" y="6400800"/>
            <a:ext cx="4158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Tel. 02 748 6410-11 Mobile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. 082 650 8866, 081 351 3138</a:t>
            </a:r>
          </a:p>
        </p:txBody>
      </p:sp>
      <p:pic>
        <p:nvPicPr>
          <p:cNvPr id="14" name="Picture 15" descr="no-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57166"/>
            <a:ext cx="1669430" cy="171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7686" y="357171"/>
            <a:ext cx="500066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The Waffle History…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1540267"/>
            <a:ext cx="82153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>
                <a:latin typeface="PSL Kittithada" pitchFamily="18" charset="-34"/>
                <a:ea typeface="Calibri" pitchFamily="34" charset="0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ea typeface="Calibri" pitchFamily="34" charset="0"/>
                <a:cs typeface="PSL Kittithada" pitchFamily="18" charset="-34"/>
              </a:rPr>
              <a:t>   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PSL Kittithada" pitchFamily="18" charset="-34"/>
                <a:ea typeface="Calibri" pitchFamily="34" charset="0"/>
                <a:cs typeface="PSL Kittithada" pitchFamily="18" charset="-34"/>
              </a:rPr>
              <a:t>บริษัท เดอะวอฟเฟิล ซัพพลาย จำกัด เริ่มต้นธุรกิจ เมื่อปี พ.ศ.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PSL Kittithada" pitchFamily="18" charset="-34"/>
                <a:ea typeface="Calibri" pitchFamily="34" charset="0"/>
                <a:cs typeface="PSL Kittithada" pitchFamily="18" charset="-34"/>
              </a:rPr>
              <a:t> 2547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PSL Kittithada" pitchFamily="18" charset="-34"/>
                <a:ea typeface="Calibri" pitchFamily="34" charset="0"/>
                <a:cs typeface="PSL Kittithada" pitchFamily="18" charset="-34"/>
              </a:rPr>
              <a:t>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PSL Kittithada" pitchFamily="18" charset="-34"/>
                <a:ea typeface="Calibri" pitchFamily="34" charset="0"/>
                <a:cs typeface="PSL Kittithada" pitchFamily="18" charset="-34"/>
              </a:rPr>
              <a:t>โดยคุณสุทธิชัย และคุณสุพรรณี      </a:t>
            </a:r>
          </a:p>
          <a:p>
            <a:pPr marL="0" marR="0" lvl="0" indent="45720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PSL Kittithada" pitchFamily="18" charset="-34"/>
                <a:ea typeface="Calibri" pitchFamily="34" charset="0"/>
                <a:cs typeface="PSL Kittithada" pitchFamily="18" charset="-34"/>
              </a:rPr>
              <a:t>พนิตนรากุล ที่ดำเนินธุรกิจ วอฟเฟิล ที่ขายวอฟเฟิลแต่เพียงอย่างเดียวโดยเฉพาะในรูปแบบแฟรนไชส์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PSL Kittithada" pitchFamily="18" charset="-34"/>
                <a:ea typeface="Calibri" pitchFamily="34" charset="0"/>
                <a:cs typeface="PSL Kittithada" pitchFamily="18" charset="-34"/>
              </a:rPr>
              <a:t>…</a:t>
            </a:r>
            <a:endParaRPr lang="en-US" sz="2000" b="1" dirty="0" smtClean="0">
              <a:solidFill>
                <a:srgbClr val="C00000"/>
              </a:solidFill>
              <a:latin typeface="PSL Kittithada" pitchFamily="18" charset="-34"/>
              <a:cs typeface="PSL Kittithada" pitchFamily="18" charset="-34"/>
            </a:endParaRP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C00000"/>
              </a:solidFill>
              <a:latin typeface="PSL Kittithada" pitchFamily="18" charset="-34"/>
              <a:cs typeface="PSL Kittithada" pitchFamily="18" charset="-34"/>
            </a:endParaRP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2200" b="1" dirty="0" smtClean="0">
                <a:solidFill>
                  <a:srgbClr val="C00000"/>
                </a:solidFill>
                <a:latin typeface="PSL Kittithada" pitchFamily="18" charset="-34"/>
                <a:cs typeface="PSL Kittithada" pitchFamily="18" charset="-34"/>
              </a:rPr>
              <a:t>     </a:t>
            </a:r>
            <a:r>
              <a:rPr lang="en-US" sz="2200" b="1" dirty="0" smtClean="0">
                <a:solidFill>
                  <a:srgbClr val="C00000"/>
                </a:solidFill>
                <a:latin typeface="PSL Kittithada" pitchFamily="18" charset="-34"/>
                <a:cs typeface="PSL Kittithada" pitchFamily="18" charset="-34"/>
              </a:rPr>
              <a:t>The Waffle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เติบโตขึ้นจากธุรกิจเล็กๆ สู่ธุรกิจขนาดกลาง</a:t>
            </a:r>
            <a:r>
              <a:rPr lang="en-US" sz="2000" b="1" dirty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โดยได้รับคำแนะนำที่ดี</a:t>
            </a: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จากกรมพัฒนาธุรกิจการค้า จนประสบความสำเร็จในรุปแบบธุรกิจแฟรนไชส์แบบที่เรียกว่า </a:t>
            </a: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2200" b="1" dirty="0" smtClean="0">
                <a:latin typeface="PSL Kittithada" pitchFamily="18" charset="-34"/>
                <a:cs typeface="PSL Kittithada" pitchFamily="18" charset="-34"/>
              </a:rPr>
              <a:t>“</a:t>
            </a:r>
            <a:r>
              <a:rPr lang="en-US" sz="2200" b="1" u="sng" dirty="0" smtClean="0">
                <a:latin typeface="PSL Kittithada" pitchFamily="18" charset="-34"/>
                <a:cs typeface="PSL Kittithada" pitchFamily="18" charset="-34"/>
              </a:rPr>
              <a:t>Semi Franchise</a:t>
            </a:r>
            <a:r>
              <a:rPr lang="th-TH" sz="2200" b="1" dirty="0" smtClean="0">
                <a:latin typeface="PSL Kittithada" pitchFamily="18" charset="-34"/>
                <a:cs typeface="PSL Kittithada" pitchFamily="18" charset="-34"/>
              </a:rPr>
              <a:t>”</a:t>
            </a:r>
            <a:r>
              <a:rPr lang="en-US" sz="2200" b="1" dirty="0" smtClean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ที่พร้อมให้บริการอย่างมีมาตรฐานและทีมงานมืออาชีพ </a:t>
            </a: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ด้วยรสชาติที่เป็นเอกลักษณ์ กับสูตรลับเฉพาะ (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Unique Taste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) </a:t>
            </a: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ยากแก่การเลียนแบบ “หนึบแน่นแต่นุ่มนวล” ทำให้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The Waffle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วันนี้ก้าวขึ้นสู่ ... </a:t>
            </a:r>
            <a:endParaRPr lang="th-TH" sz="2000" b="1" dirty="0">
              <a:latin typeface="PSL Kittithada" pitchFamily="18" charset="-34"/>
              <a:cs typeface="PSL Kittithada" pitchFamily="18" charset="-34"/>
            </a:endParaRP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endParaRPr lang="th-TH" sz="2000" b="1" dirty="0" smtClean="0">
              <a:solidFill>
                <a:srgbClr val="C00000"/>
              </a:solidFill>
              <a:latin typeface="PSL Kittithada" pitchFamily="18" charset="-34"/>
              <a:cs typeface="PSL Kittithada" pitchFamily="18" charset="-34"/>
            </a:endParaRP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endParaRPr lang="th-TH" sz="2000" b="1" dirty="0">
              <a:solidFill>
                <a:srgbClr val="C00000"/>
              </a:solidFill>
              <a:latin typeface="PSL Kittithada" pitchFamily="18" charset="-34"/>
              <a:cs typeface="PSL Kittithada" pitchFamily="18" charset="-34"/>
            </a:endParaRPr>
          </a:p>
          <a:p>
            <a:pPr lvl="0" indent="45720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C00000"/>
                </a:solidFill>
                <a:latin typeface="PSL Kittithada" pitchFamily="18" charset="-34"/>
                <a:cs typeface="PSL Kittithada" pitchFamily="18" charset="-34"/>
              </a:rPr>
              <a:t>                  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“อันดับ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1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ผู้นำตลาดแฟรนไชส์วอฟเฟิลรายแรก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”</a:t>
            </a:r>
          </a:p>
          <a:p>
            <a:pPr marL="0" marR="0" lvl="0" indent="45720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PSL Kittithada" pitchFamily="18" charset="-34"/>
              <a:cs typeface="PSL Kittithada" pitchFamily="18" charset="-34"/>
            </a:endParaRPr>
          </a:p>
        </p:txBody>
      </p:sp>
      <p:pic>
        <p:nvPicPr>
          <p:cNvPr id="7" name="Picture 6" descr="no-1.gif"/>
          <p:cNvPicPr>
            <a:picLocks noChangeAspect="1"/>
          </p:cNvPicPr>
          <p:nvPr/>
        </p:nvPicPr>
        <p:blipFill>
          <a:blip r:embed="rId3" cstate="print"/>
          <a:srcRect l="14622" t="19791" r="13147" b="28125"/>
          <a:stretch>
            <a:fillRect/>
          </a:stretch>
        </p:blipFill>
        <p:spPr>
          <a:xfrm>
            <a:off x="7500958" y="5214950"/>
            <a:ext cx="1260166" cy="1285884"/>
          </a:xfrm>
          <a:prstGeom prst="rect">
            <a:avLst/>
          </a:prstGeom>
        </p:spPr>
      </p:pic>
      <p:pic>
        <p:nvPicPr>
          <p:cNvPr id="8" name="Picture 10" descr="\\Tat\touch\File พี่หมวย\รูปให้สือ\รูปคุณสุทธิชัย\DSC_0178_resize.JPG"/>
          <p:cNvPicPr>
            <a:picLocks noChangeAspect="1" noChangeArrowheads="1"/>
          </p:cNvPicPr>
          <p:nvPr/>
        </p:nvPicPr>
        <p:blipFill>
          <a:blip r:embed="rId4" cstate="print"/>
          <a:srcRect t="3905" b="17099"/>
          <a:stretch>
            <a:fillRect/>
          </a:stretch>
        </p:blipFill>
        <p:spPr bwMode="auto">
          <a:xfrm>
            <a:off x="7143768" y="2357430"/>
            <a:ext cx="175542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The Waffle\Picture\The Waffle\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85853" y="500042"/>
            <a:ext cx="771530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จากวันวานถึงวันนี้...สู่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ความพร้อม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ของมาตรฐานการให้บริการ</a:t>
            </a:r>
            <a:endParaRPr lang="th-T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6446" y="1928802"/>
            <a:ext cx="30003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 </a:t>
            </a:r>
            <a:r>
              <a:rPr lang="th-TH" sz="2000" b="1" dirty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วานนี้...ด้วยความจริงใจ 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แห่ง</a:t>
            </a:r>
            <a:r>
              <a:rPr lang="th-TH" sz="2000" b="1" dirty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ปรัชญาทาง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ธุรกิจ 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ที่</a:t>
            </a:r>
            <a:r>
              <a:rPr lang="th-TH" sz="2000" b="1" dirty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คำนึงถึงประโยชน์ของแฟรนไชส์ซี 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และ</a:t>
            </a:r>
            <a:r>
              <a:rPr lang="th-TH" sz="2000" b="1" dirty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ผู้บริโภคเป็น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หลัก</a:t>
            </a:r>
            <a:endParaRPr lang="en-US" sz="2000" b="1" dirty="0" smtClean="0"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 algn="thaiDist"/>
            <a:endParaRPr lang="th-TH" sz="2000" b="1" dirty="0"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 algn="thaiDist"/>
            <a:r>
              <a:rPr lang="th-TH" sz="2000" b="1" dirty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 วันนี้...เราจึงเติบโตขึ้นจากธุรกิจ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เล็กๆ สู่</a:t>
            </a:r>
            <a:r>
              <a:rPr lang="th-TH" sz="2000" b="1" dirty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ธุรกิจขนาด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กลาง 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ที่</a:t>
            </a:r>
            <a:r>
              <a:rPr lang="th-TH" sz="2000" b="1" dirty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พร้อมให้บริการอย่างมี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มาตรฐาน และ</a:t>
            </a:r>
            <a:r>
              <a:rPr lang="th-TH" sz="2000" b="1" dirty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ทีมงานมืออาชีพคอยให้บริการ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571868" y="4929198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From the past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…. With our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philosophy We’ve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done with the heart of sincerity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, quality. Cause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of  we realized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Franchisee’s benefit &amp; Enduser’s satisfaction.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Till the Present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…  we grew up from the small to the medium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business, we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ready to service you as professional .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143403" y="1100064"/>
            <a:ext cx="5715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Our philosophy… be our Success at the end</a:t>
            </a:r>
            <a:endParaRPr lang="th-TH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pic>
        <p:nvPicPr>
          <p:cNvPr id="17415" name="Picture 2" descr="D:\The Waffle\Picture\The Waffle\office.JPG"/>
          <p:cNvPicPr>
            <a:picLocks noChangeAspect="1" noChangeArrowheads="1"/>
          </p:cNvPicPr>
          <p:nvPr/>
        </p:nvPicPr>
        <p:blipFill>
          <a:blip r:embed="rId4" cstate="print"/>
          <a:srcRect t="-673" r="13889" b="4376"/>
          <a:stretch>
            <a:fillRect/>
          </a:stretch>
        </p:blipFill>
        <p:spPr bwMode="auto">
          <a:xfrm rot="21364561">
            <a:off x="877111" y="1793261"/>
            <a:ext cx="4486714" cy="282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1538" y="1428760"/>
            <a:ext cx="7572428" cy="3214686"/>
          </a:xfrm>
        </p:spPr>
        <p:txBody>
          <a:bodyPr>
            <a:normAutofit/>
          </a:bodyPr>
          <a:lstStyle/>
          <a:p>
            <a:pPr algn="thaiDist"/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VISION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To Produce and distribute Waffles with best quality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“Think like partner with buyer– for our sustainable business”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Care for partner success and to offer the best taste of Waffles to consumer. 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cs typeface="PSL Kittithada" pitchFamily="18" charset="-34"/>
            </a:endParaRPr>
          </a:p>
          <a:p>
            <a:pPr algn="thaiDist">
              <a:buNone/>
            </a:pPr>
            <a:r>
              <a:rPr lang="en-US" sz="2400" b="1" dirty="0" smtClean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400" b="1" dirty="0" smtClean="0">
                <a:latin typeface="PSL Kittithada" pitchFamily="18" charset="-34"/>
                <a:cs typeface="PSL Kittithada" pitchFamily="18" charset="-34"/>
              </a:rPr>
              <a:t>   </a:t>
            </a:r>
            <a:r>
              <a:rPr lang="en-US" sz="2400" b="1" dirty="0" smtClean="0">
                <a:latin typeface="PSL Kittithada" pitchFamily="18" charset="-34"/>
                <a:cs typeface="PSL Kittithada" pitchFamily="18" charset="-34"/>
              </a:rPr>
              <a:t>  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สร้างแบรนด์ให้แข็งแกร่งด้วยความเป็นผู้นำการตลาด (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Brand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Leader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) และมีภาพลักษณ์ที่ดี</a:t>
            </a:r>
          </a:p>
          <a:p>
            <a:pPr algn="thaiDist">
              <a:buNone/>
            </a:pPr>
            <a:r>
              <a:rPr lang="th-TH" sz="2000" b="1" dirty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       (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Brand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Image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) ทั้งด้านคุณภาพ สินค้าและบริการ</a:t>
            </a:r>
            <a:r>
              <a:rPr lang="th-TH" sz="2000" b="1" dirty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และก้าวต่อไปกับความเป็นมาตรฐานสากล</a:t>
            </a:r>
          </a:p>
          <a:p>
            <a:pPr algn="thaiDist">
              <a:buNone/>
            </a:pPr>
            <a:r>
              <a:rPr lang="th-TH" sz="2000" b="1" dirty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       สู่อารยประเทศ...</a:t>
            </a:r>
            <a:endParaRPr lang="en-US" sz="2000" dirty="0" smtClean="0">
              <a:latin typeface="PSL Kittithada" pitchFamily="18" charset="-34"/>
              <a:cs typeface="PSL Kittithada" pitchFamily="18" charset="-34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71670" y="357171"/>
            <a:ext cx="800096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วิสัยทัศน์ และ พันธกิจ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Vision &amp; Mission 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802" y="4000504"/>
            <a:ext cx="58579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   MISSION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: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Build strong branding with good quality of products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     and service.</a:t>
            </a:r>
          </a:p>
          <a:p>
            <a:pPr>
              <a:buNone/>
            </a:pP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     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คุณภาพต้องมาก่อน 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“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เดอะวอฟเฟิล คิดเหมือนใจเค้า เพื่อธุรกิจเรายั่งยืน</a:t>
            </a:r>
            <a:r>
              <a:rPr lang="en-US" sz="2000" b="1" dirty="0" smtClean="0">
                <a:latin typeface="PSL Kittithada" pitchFamily="18" charset="-34"/>
                <a:cs typeface="PSL Kittithada" pitchFamily="18" charset="-34"/>
              </a:rPr>
              <a:t>”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</a:t>
            </a:r>
          </a:p>
          <a:p>
            <a:pPr>
              <a:buNone/>
            </a:pPr>
            <a:r>
              <a:rPr lang="th-TH" sz="2000" b="1" dirty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    คำนึงถึงความสำเร็จของผู้ขายเป็นหลักในขณะเดียวกันก็ส่งมอบคุณภาพความ</a:t>
            </a:r>
          </a:p>
          <a:p>
            <a:pPr>
              <a:buNone/>
            </a:pPr>
            <a:r>
              <a:rPr lang="th-TH" sz="2000" b="1" dirty="0"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cs typeface="PSL Kittithada" pitchFamily="18" charset="-34"/>
              </a:rPr>
              <a:t>     หอมอร่อยของสินค้าส่งตรงถึงผู้บริโภค...</a:t>
            </a:r>
            <a:endParaRPr lang="en-US" sz="2000" b="1" dirty="0" smtClean="0">
              <a:latin typeface="PSL Kittithada" pitchFamily="18" charset="-34"/>
              <a:cs typeface="PSL Kittithada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929" t="12328" r="21104" b="236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929322" y="77908"/>
            <a:ext cx="3214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 Proud…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P10105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0583" y="3156599"/>
            <a:ext cx="1882833" cy="1413164"/>
          </a:xfrm>
        </p:spPr>
      </p:pic>
      <p:pic>
        <p:nvPicPr>
          <p:cNvPr id="4" name="Picture 2" descr="D:\The Waffle\Picture\The Waffle\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0100" y="1111923"/>
            <a:ext cx="428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แฟรนไชส์สตาร์อวอร์ดปี </a:t>
            </a:r>
            <a:r>
              <a:rPr lang="en-US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ธุรกิจแฟรนไชส์เติบโตยอดเยี่ยมปี </a:t>
            </a:r>
            <a:r>
              <a:rPr lang="en-US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Franchise </a:t>
            </a:r>
            <a:r>
              <a:rPr lang="th-TH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ดีเด่นในปี </a:t>
            </a:r>
            <a:r>
              <a:rPr lang="en-US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จากงาน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Thailand Franchise &amp; Business Opportunities (TFBO)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TFBO Franchise Star Award 2011, </a:t>
            </a:r>
            <a:endParaRPr lang="th-TH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TFBO Franchise High Growth Award 2010 and </a:t>
            </a:r>
            <a:endParaRPr lang="th-TH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TFBO The Outstanding Franchise award 2009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by the Prime Minister from TFBO.</a:t>
            </a:r>
          </a:p>
        </p:txBody>
      </p:sp>
      <p:pic>
        <p:nvPicPr>
          <p:cNvPr id="8" name="Picture 1" descr="C:\Users\Samsung\Desktop\TFBO\PicTFBO\DSC03531.JPG"/>
          <p:cNvPicPr>
            <a:picLocks noChangeAspect="1" noChangeArrowheads="1"/>
          </p:cNvPicPr>
          <p:nvPr/>
        </p:nvPicPr>
        <p:blipFill>
          <a:blip r:embed="rId4" cstate="print"/>
          <a:srcRect l="9302" t="8269" r="6977"/>
          <a:stretch>
            <a:fillRect/>
          </a:stretch>
        </p:blipFill>
        <p:spPr bwMode="auto">
          <a:xfrm>
            <a:off x="6929454" y="1937856"/>
            <a:ext cx="2071702" cy="1276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DSC00586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6858016" y="541331"/>
            <a:ext cx="2143140" cy="1244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DSC03571.JPG"/>
          <p:cNvPicPr>
            <a:picLocks noChangeAspect="1"/>
          </p:cNvPicPr>
          <p:nvPr/>
        </p:nvPicPr>
        <p:blipFill>
          <a:blip r:embed="rId6" cstate="print"/>
          <a:srcRect t="17708" b="10416"/>
          <a:stretch>
            <a:fillRect/>
          </a:stretch>
        </p:blipFill>
        <p:spPr>
          <a:xfrm>
            <a:off x="5562561" y="579082"/>
            <a:ext cx="1224017" cy="1564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1000100" y="3327630"/>
            <a:ext cx="457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รางวัลแฟรนไชส์มาตรฐานปี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2553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2554 </a:t>
            </a:r>
            <a:endParaRPr lang="th-TH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จากกรมพัฒนาธุรกิจการค้า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รางวัล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มาตรฐานคุณภาพแฟรนไชส์ดีเด่นด้านยุทธศาสตร์องค์กร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Thailand Franchise Quality Award 2010 and 2011 </a:t>
            </a:r>
            <a:endParaRPr lang="th-TH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From DBD Franchise Standard with Excellence Franchise Strategic Management Award.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000100" y="428604"/>
            <a:ext cx="6215106" cy="3571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Excellence Franchise :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19" descr="DSC03478.JPG.jpg"/>
          <p:cNvPicPr>
            <a:picLocks noChangeAspect="1"/>
          </p:cNvPicPr>
          <p:nvPr/>
        </p:nvPicPr>
        <p:blipFill>
          <a:blip r:embed="rId7" cstate="print"/>
          <a:srcRect l="9091"/>
          <a:stretch>
            <a:fillRect/>
          </a:stretch>
        </p:blipFill>
        <p:spPr>
          <a:xfrm rot="5400000">
            <a:off x="5269421" y="4340735"/>
            <a:ext cx="1962742" cy="121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P1010575.JPG"/>
          <p:cNvPicPr>
            <a:picLocks noChangeAspect="1"/>
          </p:cNvPicPr>
          <p:nvPr/>
        </p:nvPicPr>
        <p:blipFill>
          <a:blip r:embed="rId8" cstate="print"/>
          <a:srcRect t="4734" r="8182"/>
          <a:stretch>
            <a:fillRect/>
          </a:stretch>
        </p:blipFill>
        <p:spPr>
          <a:xfrm>
            <a:off x="5021954" y="2285992"/>
            <a:ext cx="183606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3108" y="5286388"/>
            <a:ext cx="33575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h-TH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รางวัล SME ตีแตก</a:t>
            </a:r>
            <a:r>
              <a:rPr kumimoji="0" lang="th-TH" sz="1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จากรายการ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SME</a:t>
            </a:r>
            <a:r>
              <a:rPr kumimoji="0" lang="th-TH" sz="1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ตีแตก สถาทีโทรทัศน์กองทัพบกช่อง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th-TH" sz="14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บริษัทเวิร์คพอย เอ็นเตอร์เทรนเมนต์ จำกัด (มหาชน) </a:t>
            </a:r>
          </a:p>
        </p:txBody>
      </p:sp>
      <p:pic>
        <p:nvPicPr>
          <p:cNvPr id="18" name="Picture 17" descr="DSC_0109.JPG"/>
          <p:cNvPicPr>
            <a:picLocks noChangeAspect="1"/>
          </p:cNvPicPr>
          <p:nvPr/>
        </p:nvPicPr>
        <p:blipFill>
          <a:blip r:embed="rId9" cstate="print"/>
          <a:srcRect l="14375" r="12187" b="19423"/>
          <a:stretch>
            <a:fillRect/>
          </a:stretch>
        </p:blipFill>
        <p:spPr>
          <a:xfrm>
            <a:off x="6929454" y="3357562"/>
            <a:ext cx="2042483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DSC04969.JPG"/>
          <p:cNvPicPr>
            <a:picLocks noChangeAspect="1"/>
          </p:cNvPicPr>
          <p:nvPr/>
        </p:nvPicPr>
        <p:blipFill>
          <a:blip r:embed="rId10" cstate="print"/>
          <a:srcRect l="8593" r="5468"/>
          <a:stretch>
            <a:fillRect/>
          </a:stretch>
        </p:blipFill>
        <p:spPr>
          <a:xfrm>
            <a:off x="6929454" y="5001944"/>
            <a:ext cx="2071702" cy="1356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ontent Placeholder 5" descr="DSC049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786" t="3265" r="16937" b="10929"/>
          <a:stretch>
            <a:fillRect/>
          </a:stretch>
        </p:blipFill>
        <p:spPr>
          <a:xfrm rot="21292768">
            <a:off x="1491066" y="1162170"/>
            <a:ext cx="7052992" cy="491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5876" y="357166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Century Schoolbook" pitchFamily="18" charset="0"/>
                <a:cs typeface="PSL Kittithada" pitchFamily="18" charset="-34"/>
              </a:rPr>
              <a:t>Success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Century Schoolbook" pitchFamily="18" charset="0"/>
                <a:cs typeface="PSL Kittithada" pitchFamily="18" charset="-34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Century Schoolbook" pitchFamily="18" charset="0"/>
                <a:cs typeface="PSL Kittithada" pitchFamily="18" charset="-34"/>
              </a:rPr>
              <a:t>in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Century Schoolbook" pitchFamily="18" charset="0"/>
                <a:cs typeface="PSL Kittithada" pitchFamily="18" charset="-34"/>
              </a:rPr>
              <a:t> 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Century Schoolbook" pitchFamily="18" charset="0"/>
              <a:cs typeface="PSL Kittithada" pitchFamily="18" charset="-34"/>
            </a:endParaRPr>
          </a:p>
          <a:p>
            <a:pPr algn="ctr" eaLnBrk="0" hangingPunct="0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Century Schoolbook" pitchFamily="18" charset="0"/>
                <a:cs typeface="PSL Kittithada" pitchFamily="18" charset="-34"/>
              </a:rPr>
              <a:t>“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Century Schoolbook" pitchFamily="18" charset="0"/>
                <a:cs typeface="PSL Kittithada" pitchFamily="18" charset="-34"/>
              </a:rPr>
              <a:t>SME 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Century Schoolbook" pitchFamily="18" charset="0"/>
                <a:cs typeface="PSL Kittithada" pitchFamily="18" charset="-34"/>
              </a:rPr>
              <a:t>ตีแตก”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Century Schoolbook" pitchFamily="18" charset="0"/>
              <a:cs typeface="PSL Kittithada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153400" y="66294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9" name="Rectangle 50"/>
          <p:cNvSpPr>
            <a:spLocks noChangeArrowheads="1"/>
          </p:cNvSpPr>
          <p:nvPr/>
        </p:nvSpPr>
        <p:spPr bwMode="auto">
          <a:xfrm>
            <a:off x="152400" y="27432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thaiDist" eaLnBrk="0" hangingPunct="0"/>
            <a:r>
              <a:rPr lang="en-US" sz="2000" dirty="0">
                <a:latin typeface="2548_D6" pitchFamily="2" charset="0"/>
              </a:rPr>
              <a:t>                           </a:t>
            </a:r>
          </a:p>
        </p:txBody>
      </p:sp>
      <p:pic>
        <p:nvPicPr>
          <p:cNvPr id="9222" name="Picture 10" descr="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88177">
            <a:off x="7266976" y="1773157"/>
            <a:ext cx="1527492" cy="3007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Picture 11" descr="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2143116"/>
            <a:ext cx="1500642" cy="291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81086" y="214290"/>
            <a:ext cx="4419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Standard Certification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  <a:p>
            <a:pPr eaLnBrk="0" hangingPunct="0"/>
            <a:r>
              <a:rPr lang="th-TH" sz="3200" b="1" dirty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การรับรองมาตรฐาน</a:t>
            </a:r>
            <a:r>
              <a:rPr lang="en-US" sz="3200" b="1" dirty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…</a:t>
            </a:r>
            <a:endParaRPr lang="en-US" sz="3200" dirty="0">
              <a:solidFill>
                <a:srgbClr val="C00000"/>
              </a:solidFill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42976" y="1671285"/>
            <a:ext cx="27860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thaiDist" eaLnBrk="0" hangingPunct="0"/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จากประสบการณ์ตรงของคนรักวอฟเฟิลกับความสำเร็จที่ได้ทุ่มเท</a:t>
            </a:r>
            <a:r>
              <a:rPr lang="en-US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จน</a:t>
            </a:r>
            <a:r>
              <a:rPr lang="th-TH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ได้รับการรับรองมาตรฐาน </a:t>
            </a:r>
            <a:r>
              <a:rPr lang="en-US" sz="2000" b="1" u="sng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GMP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(</a:t>
            </a:r>
            <a:r>
              <a:rPr lang="en-US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Good Manufacturing Practice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) และ </a:t>
            </a:r>
            <a:r>
              <a:rPr lang="en-US" sz="2000" b="1" u="sng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HACCP</a:t>
            </a:r>
            <a:r>
              <a:rPr lang="en-US" sz="2000" b="1" dirty="0" smtClean="0">
                <a:solidFill>
                  <a:srgbClr val="C00000"/>
                </a:solidFill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</a:t>
            </a:r>
            <a:r>
              <a:rPr lang="en-US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(Hazards Analysis and Critical Control Points) </a:t>
            </a:r>
            <a:r>
              <a:rPr lang="th-TH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และ </a:t>
            </a:r>
            <a:r>
              <a:rPr lang="en-US" sz="2000" b="1" dirty="0" smtClean="0"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HALAL</a:t>
            </a:r>
            <a:endParaRPr lang="en-US" sz="2000" b="1" dirty="0"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pic>
        <p:nvPicPr>
          <p:cNvPr id="9221" name="Picture 9" descr="0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52668">
            <a:off x="4182381" y="1481971"/>
            <a:ext cx="1562639" cy="3065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The Waffle\Picture\The Waffle\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2" descr="http://images.hipponite.multiply.com/image/3/photos/67/600x600/37/The-Waffle36.jpg?et=gE8ByOYURnRO5nR4VyXADw&amp;nmid=192710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57250"/>
            <a:ext cx="55006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72"/>
          <p:cNvSpPr>
            <a:spLocks noChangeShapeType="1"/>
          </p:cNvSpPr>
          <p:nvPr/>
        </p:nvSpPr>
        <p:spPr bwMode="auto">
          <a:xfrm flipV="1">
            <a:off x="3200400" y="5834063"/>
            <a:ext cx="91440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h-T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389" name="Line 73"/>
          <p:cNvSpPr>
            <a:spLocks noChangeShapeType="1"/>
          </p:cNvSpPr>
          <p:nvPr/>
        </p:nvSpPr>
        <p:spPr bwMode="auto">
          <a:xfrm flipV="1">
            <a:off x="4114800" y="4843463"/>
            <a:ext cx="838200" cy="990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h-T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390" name="Line 74"/>
          <p:cNvSpPr>
            <a:spLocks noChangeShapeType="1"/>
          </p:cNvSpPr>
          <p:nvPr/>
        </p:nvSpPr>
        <p:spPr bwMode="auto">
          <a:xfrm flipV="1">
            <a:off x="4953000" y="4310063"/>
            <a:ext cx="914400" cy="533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h-T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391" name="Line 75"/>
          <p:cNvSpPr>
            <a:spLocks noChangeShapeType="1"/>
          </p:cNvSpPr>
          <p:nvPr/>
        </p:nvSpPr>
        <p:spPr bwMode="auto">
          <a:xfrm flipV="1">
            <a:off x="5867400" y="2938463"/>
            <a:ext cx="838200" cy="1371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h-T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392" name="Line 76"/>
          <p:cNvSpPr>
            <a:spLocks noChangeShapeType="1"/>
          </p:cNvSpPr>
          <p:nvPr/>
        </p:nvSpPr>
        <p:spPr bwMode="auto">
          <a:xfrm flipV="1">
            <a:off x="6705600" y="1857375"/>
            <a:ext cx="1295400" cy="10810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h-T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393" name="Line 77"/>
          <p:cNvSpPr>
            <a:spLocks noChangeShapeType="1"/>
          </p:cNvSpPr>
          <p:nvPr/>
        </p:nvSpPr>
        <p:spPr bwMode="auto">
          <a:xfrm flipV="1">
            <a:off x="2360613" y="6062663"/>
            <a:ext cx="838200" cy="152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h-T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2298" name="Text Box 70"/>
          <p:cNvSpPr txBox="1">
            <a:spLocks noChangeArrowheads="1"/>
          </p:cNvSpPr>
          <p:nvPr/>
        </p:nvSpPr>
        <p:spPr bwMode="auto">
          <a:xfrm>
            <a:off x="2051720" y="6356350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3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สาขา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10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สาขา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.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40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สาขา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.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70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สาขา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.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95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สาขา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. 130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สาขา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.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170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สาขา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.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200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สาขา.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cs typeface="PSL Kittithada" pitchFamily="18" charset="-34"/>
            </a:endParaRPr>
          </a:p>
        </p:txBody>
      </p:sp>
      <p:sp>
        <p:nvSpPr>
          <p:cNvPr id="29" name="Rectangle 28"/>
          <p:cNvSpPr/>
          <p:nvPr/>
        </p:nvSpPr>
        <p:spPr>
          <a:xfrm rot="19454150">
            <a:off x="1394197" y="3065388"/>
            <a:ext cx="7201974" cy="6155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200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สาขา </a:t>
            </a:r>
            <a:r>
              <a:rPr lang="th-TH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อันดับ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 1 </a:t>
            </a:r>
            <a:r>
              <a:rPr lang="th-TH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ผู้นำ</a:t>
            </a:r>
            <a:r>
              <a:rPr lang="th-TH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การตลาดวอฟเฟิลแฟรนไชส์รายแรก </a:t>
            </a: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7943850" y="1500174"/>
            <a:ext cx="742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201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5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cs typeface="PSL Kittithada" pitchFamily="18" charset="-34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785918" y="285728"/>
            <a:ext cx="6715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20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0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branches The 1</a:t>
            </a:r>
            <a:r>
              <a:rPr lang="en-US" sz="32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st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ea typeface="Tahoma" pitchFamily="34" charset="0"/>
                <a:cs typeface="PSL Kittithada" pitchFamily="18" charset="-34"/>
              </a:rPr>
              <a:t> Market Leader Waffle Franchise</a:t>
            </a:r>
            <a:endParaRPr lang="th-TH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ea typeface="Tahoma" pitchFamily="34" charset="0"/>
              <a:cs typeface="PSL Kittithada" pitchFamily="18" charset="-34"/>
            </a:endParaRPr>
          </a:p>
        </p:txBody>
      </p:sp>
      <p:pic>
        <p:nvPicPr>
          <p:cNvPr id="17" name="Picture 16" descr="คีย์ออส1.jpg"/>
          <p:cNvPicPr>
            <a:picLocks noChangeAspect="1"/>
          </p:cNvPicPr>
          <p:nvPr/>
        </p:nvPicPr>
        <p:blipFill>
          <a:blip r:embed="rId4" cstate="print"/>
          <a:srcRect b="18750"/>
          <a:stretch>
            <a:fillRect/>
          </a:stretch>
        </p:blipFill>
        <p:spPr>
          <a:xfrm>
            <a:off x="142844" y="3857628"/>
            <a:ext cx="1785918" cy="2052546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142844" y="1643050"/>
            <a:ext cx="1785950" cy="2286016"/>
            <a:chOff x="4168236" y="-24"/>
            <a:chExt cx="4547168" cy="6858024"/>
          </a:xfrm>
        </p:grpSpPr>
        <p:pic>
          <p:nvPicPr>
            <p:cNvPr id="18" name="Picture 17" descr="Map Thailand .jpg"/>
            <p:cNvPicPr>
              <a:picLocks noChangeAspect="1"/>
            </p:cNvPicPr>
            <p:nvPr/>
          </p:nvPicPr>
          <p:blipFill>
            <a:blip r:embed="rId5" cstate="print"/>
            <a:srcRect l="4225" t="2083" r="5894" b="2083"/>
            <a:stretch>
              <a:fillRect/>
            </a:stretch>
          </p:blipFill>
          <p:spPr>
            <a:xfrm>
              <a:off x="4168236" y="-24"/>
              <a:ext cx="4547168" cy="685802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643702" y="4714884"/>
              <a:ext cx="207170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1285875" y="5976938"/>
            <a:ext cx="742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Kittithada" pitchFamily="18" charset="-34"/>
                <a:cs typeface="PSL Kittithada" pitchFamily="18" charset="-34"/>
              </a:rPr>
              <a:t>2004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Kittithada" pitchFamily="18" charset="-34"/>
              <a:cs typeface="PSL Kittithada" pitchFamily="18" charset="-34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1253</Words>
  <Application>Microsoft Office PowerPoint</Application>
  <PresentationFormat>On-screen Show (4:3)</PresentationFormat>
  <Paragraphs>126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2548_D6</vt:lpstr>
      <vt:lpstr>Arial</vt:lpstr>
      <vt:lpstr>Calibri</vt:lpstr>
      <vt:lpstr>Century Schoolbook</vt:lpstr>
      <vt:lpstr>Cordia New</vt:lpstr>
      <vt:lpstr>PSL Kittithada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เปิดประตูความสำเร็จสู่ต่างประเทศ</vt:lpstr>
      <vt:lpstr>PowerPoint Presentation</vt:lpstr>
      <vt:lpstr>The waffle lover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Gwang</cp:lastModifiedBy>
  <cp:revision>13</cp:revision>
  <cp:lastPrinted>2015-07-21T02:22:56Z</cp:lastPrinted>
  <dcterms:created xsi:type="dcterms:W3CDTF">2012-07-16T02:50:48Z</dcterms:created>
  <dcterms:modified xsi:type="dcterms:W3CDTF">2015-07-21T02:29:07Z</dcterms:modified>
</cp:coreProperties>
</file>